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41" r:id="rId2"/>
    <p:sldId id="275" r:id="rId3"/>
    <p:sldId id="276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304" r:id="rId18"/>
    <p:sldId id="342" r:id="rId19"/>
    <p:sldId id="309" r:id="rId20"/>
    <p:sldId id="343" r:id="rId21"/>
    <p:sldId id="344" r:id="rId22"/>
    <p:sldId id="325" r:id="rId23"/>
    <p:sldId id="328" r:id="rId24"/>
    <p:sldId id="326" r:id="rId25"/>
    <p:sldId id="334" r:id="rId26"/>
    <p:sldId id="327" r:id="rId27"/>
    <p:sldId id="257" r:id="rId28"/>
    <p:sldId id="262" r:id="rId29"/>
    <p:sldId id="263" r:id="rId30"/>
    <p:sldId id="264" r:id="rId31"/>
    <p:sldId id="265" r:id="rId32"/>
    <p:sldId id="321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10" r:id="rId45"/>
    <p:sldId id="312" r:id="rId46"/>
    <p:sldId id="313" r:id="rId47"/>
    <p:sldId id="314" r:id="rId48"/>
    <p:sldId id="320" r:id="rId49"/>
    <p:sldId id="324" r:id="rId50"/>
    <p:sldId id="323" r:id="rId51"/>
    <p:sldId id="322" r:id="rId52"/>
    <p:sldId id="330" r:id="rId53"/>
    <p:sldId id="331" r:id="rId54"/>
    <p:sldId id="332" r:id="rId55"/>
    <p:sldId id="33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791" autoAdjust="0"/>
    <p:restoredTop sz="90799" autoAdjust="0"/>
  </p:normalViewPr>
  <p:slideViewPr>
    <p:cSldViewPr snapToGrid="0" snapToObjects="1">
      <p:cViewPr varScale="1">
        <p:scale>
          <a:sx n="131" d="100"/>
          <a:sy n="131" d="100"/>
        </p:scale>
        <p:origin x="1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Quadcopters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3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17186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0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LSM9DS0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3.0V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  <a:p>
            <a:pPr lvl="1"/>
            <a:r>
              <a:rPr lang="en-US" dirty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9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Suitable motors are hard to find in small quantities.</a:t>
            </a:r>
          </a:p>
          <a:p>
            <a:r>
              <a:rPr lang="en-US" dirty="0"/>
              <a:t>Correct-fitting props are also a challenge</a:t>
            </a:r>
          </a:p>
          <a:p>
            <a:r>
              <a:rPr lang="en-US" dirty="0"/>
              <a:t>We will use motors for the </a:t>
            </a:r>
            <a:r>
              <a:rPr lang="en-US" dirty="0" err="1"/>
              <a:t>Hubsan</a:t>
            </a:r>
            <a:r>
              <a:rPr lang="en-US" dirty="0"/>
              <a:t> X4</a:t>
            </a:r>
          </a:p>
          <a:p>
            <a:pPr lvl="1"/>
            <a:r>
              <a:rPr lang="en-US" dirty="0"/>
              <a:t>Purchased as a “crash pack”</a:t>
            </a:r>
          </a:p>
          <a:p>
            <a:pPr lvl="1"/>
            <a:r>
              <a:rPr lang="en-US" dirty="0"/>
              <a:t>Plenty of power</a:t>
            </a:r>
          </a:p>
          <a:p>
            <a:pPr lvl="1"/>
            <a:r>
              <a:rPr lang="en-US" dirty="0"/>
              <a:t>DC brushed motors</a:t>
            </a:r>
          </a:p>
          <a:p>
            <a:pPr lvl="1"/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4611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it’s off.</a:t>
            </a:r>
          </a:p>
        </p:txBody>
      </p:sp>
    </p:spTree>
    <p:extLst>
      <p:ext uri="{BB962C8B-B14F-4D97-AF65-F5344CB8AC3E}">
        <p14:creationId xmlns:p14="http://schemas.microsoft.com/office/powerpoint/2010/main" val="42236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a custom (i.e., designed by you) communication protocol between the controller an the </a:t>
            </a:r>
            <a:r>
              <a:rPr lang="en-US" dirty="0" err="1"/>
              <a:t>quadcopter</a:t>
            </a:r>
            <a:r>
              <a:rPr lang="en-US" dirty="0"/>
              <a:t>.</a:t>
            </a:r>
          </a:p>
          <a:p>
            <a:r>
              <a:rPr lang="en-US" dirty="0"/>
              <a:t>Why not one of the existing alternatives?</a:t>
            </a:r>
          </a:p>
          <a:p>
            <a:pPr lvl="1"/>
            <a:r>
              <a:rPr lang="en-US" dirty="0"/>
              <a:t>Standard RC radio protocols are analog or closed source.</a:t>
            </a:r>
          </a:p>
          <a:p>
            <a:pPr lvl="1"/>
            <a:r>
              <a:rPr lang="en-US" dirty="0" err="1"/>
              <a:t>Zigbee</a:t>
            </a:r>
            <a:r>
              <a:rPr lang="en-US" dirty="0"/>
              <a:t> is complex and closed source.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2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The controller sends commands to the </a:t>
            </a:r>
            <a:r>
              <a:rPr lang="en-US" sz="2800" dirty="0" err="1"/>
              <a:t>quadcopter</a:t>
            </a:r>
            <a:r>
              <a:rPr lang="en-US" sz="2800" dirty="0"/>
              <a:t> via the radio.</a:t>
            </a:r>
          </a:p>
          <a:p>
            <a:r>
              <a:rPr lang="en-US" sz="2800" dirty="0"/>
              <a:t>We have a controller design ready for you</a:t>
            </a:r>
          </a:p>
          <a:p>
            <a:pPr lvl="1"/>
            <a:r>
              <a:rPr lang="en-US" sz="2400" dirty="0"/>
              <a:t>It uses the same microcontroller we are using</a:t>
            </a:r>
          </a:p>
          <a:p>
            <a:pPr lvl="1"/>
            <a:r>
              <a:rPr lang="en-US" sz="2400" dirty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5" name="Content Placeholder 7" descr="Untitled 3.png">
            <a:extLst>
              <a:ext uri="{FF2B5EF4-FFF2-40B4-BE49-F238E27FC236}">
                <a16:creationId xmlns:a16="http://schemas.microsoft.com/office/drawing/2014/main" id="{E8A8DF51-C886-C84F-9C9D-C86FCCBF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1" b="-7461"/>
          <a:stretch>
            <a:fillRect/>
          </a:stretch>
        </p:blipFill>
        <p:spPr>
          <a:xfrm>
            <a:off x="457200" y="2485417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2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74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8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04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C0C3-A22E-5345-A5CD-5B9FF4B4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83C81-001B-F94F-97DA-89C81F4E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Firmware for the remote</a:t>
            </a:r>
          </a:p>
          <a:p>
            <a:pPr lvl="1"/>
            <a:r>
              <a:rPr lang="en-US" dirty="0"/>
              <a:t>Measure inputs</a:t>
            </a:r>
          </a:p>
          <a:p>
            <a:pPr lvl="1"/>
            <a:r>
              <a:rPr lang="en-US" dirty="0"/>
              <a:t>Transmit them.</a:t>
            </a:r>
          </a:p>
          <a:p>
            <a:r>
              <a:rPr lang="en-US" dirty="0"/>
              <a:t>Flight control software for the quadcopter</a:t>
            </a:r>
          </a:p>
          <a:p>
            <a:pPr lvl="1"/>
            <a:r>
              <a:rPr lang="en-US" dirty="0"/>
              <a:t>Sense orientation</a:t>
            </a:r>
          </a:p>
          <a:p>
            <a:pPr lvl="1"/>
            <a:r>
              <a:rPr lang="en-US" dirty="0"/>
              <a:t>Maintain level flight</a:t>
            </a:r>
          </a:p>
          <a:p>
            <a:pPr lvl="1"/>
            <a:r>
              <a:rPr lang="en-US" dirty="0"/>
              <a:t>Respond to RC commands.</a:t>
            </a:r>
          </a:p>
        </p:txBody>
      </p:sp>
    </p:spTree>
    <p:extLst>
      <p:ext uri="{BB962C8B-B14F-4D97-AF65-F5344CB8AC3E}">
        <p14:creationId xmlns:p14="http://schemas.microsoft.com/office/powerpoint/2010/main" val="266402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Meet the hardware</a:t>
            </a:r>
          </a:p>
          <a:p>
            <a:r>
              <a:rPr lang="en-US" dirty="0"/>
              <a:t>Get Arduino working</a:t>
            </a:r>
          </a:p>
          <a:p>
            <a:r>
              <a:rPr lang="en-US" dirty="0"/>
              <a:t>Read from the gimbals</a:t>
            </a:r>
          </a:p>
          <a:p>
            <a:r>
              <a:rPr lang="en-US" dirty="0"/>
              <a:t>Communicate with a radio</a:t>
            </a:r>
          </a:p>
          <a:p>
            <a:r>
              <a:rPr lang="en-US" dirty="0"/>
              <a:t>Assemble your test stand</a:t>
            </a:r>
          </a:p>
          <a:p>
            <a:pPr lvl="1"/>
            <a:r>
              <a:rPr lang="en-US" dirty="0"/>
              <a:t>Build 4 motor drivers</a:t>
            </a:r>
          </a:p>
          <a:p>
            <a:pPr lvl="1"/>
            <a:r>
              <a:rPr lang="en-US" dirty="0"/>
              <a:t>Wire everything up</a:t>
            </a:r>
          </a:p>
          <a:p>
            <a:r>
              <a:rPr lang="en-US" dirty="0"/>
              <a:t>Control your motors via the remote control.</a:t>
            </a:r>
          </a:p>
        </p:txBody>
      </p:sp>
    </p:spTree>
    <p:extLst>
      <p:ext uri="{BB962C8B-B14F-4D97-AF65-F5344CB8AC3E}">
        <p14:creationId xmlns:p14="http://schemas.microsoft.com/office/powerpoint/2010/main" val="199494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“Red Board”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9181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Nice breakout board for our microcontroller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Working radio design</a:t>
            </a:r>
          </a:p>
          <a:p>
            <a:pPr lvl="1"/>
            <a:r>
              <a:rPr lang="en-US" dirty="0"/>
              <a:t>Well-documented</a:t>
            </a:r>
          </a:p>
          <a:p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Programmable with FTDI USB-to-serial converter</a:t>
            </a:r>
          </a:p>
          <a:p>
            <a:r>
              <a:rPr lang="en-US" dirty="0"/>
              <a:t>Key component of the controller</a:t>
            </a:r>
          </a:p>
          <a:p>
            <a:r>
              <a:rPr lang="en-US" dirty="0"/>
              <a:t>Reference design for the </a:t>
            </a:r>
            <a:r>
              <a:rPr lang="en-US" dirty="0" err="1"/>
              <a:t>quadcopter’s</a:t>
            </a:r>
            <a:r>
              <a:rPr lang="en-US" dirty="0"/>
              <a:t> flight computer and radio.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6" t="7788" r="4357" b="7605"/>
          <a:stretch/>
        </p:blipFill>
        <p:spPr>
          <a:xfrm>
            <a:off x="5556622" y="1160045"/>
            <a:ext cx="3419458" cy="3260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49" b="14473"/>
          <a:stretch/>
        </p:blipFill>
        <p:spPr>
          <a:xfrm>
            <a:off x="5650841" y="4615756"/>
            <a:ext cx="3035959" cy="2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23BB-47A7-3540-B7EB-8A5A4301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06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2774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</a:t>
            </a:r>
            <a:r>
              <a:rPr lang="en-US" dirty="0" err="1"/>
              <a:t>microntroller</a:t>
            </a:r>
            <a:r>
              <a:rPr lang="en-US" dirty="0"/>
              <a:t>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Eclipse for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Official AVR tools from Atmel</a:t>
            </a:r>
          </a:p>
          <a:p>
            <a:pPr lvl="1"/>
            <a:r>
              <a:rPr lang="en-US" dirty="0"/>
              <a:t>You can use them, but they aren’t supported by 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0" y="1417638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8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539634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</a:t>
            </a:r>
            <a:r>
              <a:rPr lang="en-US" dirty="0" err="1"/>
              <a:t>Quadcopter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826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Standard RC “transmitters” have two sticks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pPr lvl="1"/>
            <a:r>
              <a:rPr lang="en-US" dirty="0"/>
              <a:t>This is called “mode 2”  It’s different in Europe where they use “mode 1”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789" r="60338" b="10043"/>
          <a:stretch/>
        </p:blipFill>
        <p:spPr>
          <a:xfrm>
            <a:off x="5426193" y="1954899"/>
            <a:ext cx="3626710" cy="36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104010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84255" cy="4525963"/>
          </a:xfrm>
        </p:spPr>
        <p:txBody>
          <a:bodyPr>
            <a:normAutofit/>
          </a:bodyPr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b="1" i="1" dirty="0"/>
              <a:t>a mechanism, typically consisting of rings pivoted at right angles</a:t>
            </a:r>
            <a:r>
              <a:rPr lang="en-US" i="1" dirty="0"/>
              <a:t>– The dictionary on my Mac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51" r="18909" b="21075"/>
          <a:stretch/>
        </p:blipFill>
        <p:spPr>
          <a:xfrm>
            <a:off x="5276273" y="2170543"/>
            <a:ext cx="3647762" cy="3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9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99345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92" y="2366817"/>
            <a:ext cx="5213256" cy="3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4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red board board has several analog input pins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Check the schematic for the remote to see which pins are attached to which gimbals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/NVSL/</a:t>
            </a:r>
            <a:r>
              <a:rPr lang="en-US" dirty="0" err="1"/>
              <a:t>Quadcopter</a:t>
            </a:r>
            <a:r>
              <a:rPr lang="en-US" dirty="0"/>
              <a:t>-Remote</a:t>
            </a:r>
          </a:p>
        </p:txBody>
      </p:sp>
    </p:spTree>
    <p:extLst>
      <p:ext uri="{BB962C8B-B14F-4D97-AF65-F5344CB8AC3E}">
        <p14:creationId xmlns:p14="http://schemas.microsoft.com/office/powerpoint/2010/main" val="1712410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87" y="2057400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162" y="2057400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599" y="2057400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33687" y="3895725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2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267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(Rotor)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327" y="2057400"/>
            <a:ext cx="3450338" cy="3725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2938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(Stator)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image1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625" y="2008886"/>
            <a:ext cx="4195039" cy="38227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7120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680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673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50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28057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649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1180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818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2550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1367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441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8750" y="1600200"/>
            <a:ext cx="440170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49" y="1870074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66" y="1906256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80" y="1736724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Control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would you control your motor’s speed?</a:t>
            </a:r>
          </a:p>
          <a:p>
            <a:pPr lvl="1"/>
            <a:r>
              <a:rPr lang="en-US" dirty="0"/>
              <a:t>Speed ∝Voltage ∝Current</a:t>
            </a:r>
          </a:p>
          <a:p>
            <a:r>
              <a:rPr lang="en-US" dirty="0"/>
              <a:t>So, 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984147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" name="image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599" y="2100373"/>
            <a:ext cx="7336789" cy="3639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7501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Selection</a:t>
            </a:r>
          </a:p>
        </p:txBody>
      </p:sp>
      <p:sp>
        <p:nvSpPr>
          <p:cNvPr id="105" name="Shape 105"/>
          <p:cNvSpPr>
            <a:spLocks noGrp="1"/>
          </p:cNvSpPr>
          <p:nvPr>
            <p:ph idx="1"/>
          </p:nvPr>
        </p:nvSpPr>
        <p:spPr>
          <a:xfrm>
            <a:off x="4237182" y="1600200"/>
            <a:ext cx="4449618" cy="4525963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r>
              <a:rPr lang="en-US" dirty="0"/>
              <a:t>Free Speed:100 rpm</a:t>
            </a:r>
          </a:p>
          <a:p>
            <a:r>
              <a:rPr lang="en-US" dirty="0"/>
              <a:t>Stall Torque:8.6 in-</a:t>
            </a:r>
            <a:r>
              <a:rPr lang="en-US" dirty="0" err="1"/>
              <a:t>lbs</a:t>
            </a:r>
            <a:endParaRPr lang="en-US" dirty="0"/>
          </a:p>
          <a:p>
            <a:r>
              <a:rPr lang="en-US" dirty="0"/>
              <a:t>Stall Current:2.6A</a:t>
            </a:r>
          </a:p>
          <a:p>
            <a:r>
              <a:rPr lang="en-US" dirty="0"/>
              <a:t>Free Current:0.18A</a:t>
            </a:r>
          </a:p>
          <a:p>
            <a:r>
              <a:rPr lang="en-US" dirty="0"/>
              <a:t>Specifications at 7.2V</a:t>
            </a:r>
          </a:p>
        </p:txBody>
      </p:sp>
      <p:pic>
        <p:nvPicPr>
          <p:cNvPr id="106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79975"/>
            <a:ext cx="2819401" cy="2819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833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-584252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1979052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value, x, between 0 (off) and 255 (on) and sets the duty cycle to x/255.</a:t>
            </a:r>
          </a:p>
        </p:txBody>
      </p:sp>
    </p:spTree>
    <p:extLst>
      <p:ext uri="{BB962C8B-B14F-4D97-AF65-F5344CB8AC3E}">
        <p14:creationId xmlns:p14="http://schemas.microsoft.com/office/powerpoint/2010/main" val="384054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3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07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96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3 status LEDs (D3, D4, D5) in the upper left of the control board.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</p:txBody>
      </p:sp>
    </p:spTree>
    <p:extLst>
      <p:ext uri="{BB962C8B-B14F-4D97-AF65-F5344CB8AC3E}">
        <p14:creationId xmlns:p14="http://schemas.microsoft.com/office/powerpoint/2010/main" val="1376331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buttons (B1, B2) for your use.</a:t>
            </a:r>
          </a:p>
          <a:p>
            <a:r>
              <a:rPr lang="en-US" dirty="0"/>
              <a:t>Use </a:t>
            </a:r>
            <a:r>
              <a:rPr lang="en-US" dirty="0" err="1"/>
              <a:t>digital_read</a:t>
            </a:r>
            <a:r>
              <a:rPr lang="en-US" dirty="0"/>
              <a:t>() to see if they are pressed.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39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potentiometers (TM1, TM2)</a:t>
            </a:r>
          </a:p>
          <a:p>
            <a:r>
              <a:rPr lang="en-US" dirty="0"/>
              <a:t>Use </a:t>
            </a:r>
            <a:r>
              <a:rPr lang="en-US" dirty="0" err="1"/>
              <a:t>analog_read</a:t>
            </a:r>
            <a:r>
              <a:rPr lang="en-US" dirty="0"/>
              <a:t>() to get their value.</a:t>
            </a:r>
          </a:p>
        </p:txBody>
      </p:sp>
    </p:spTree>
    <p:extLst>
      <p:ext uri="{BB962C8B-B14F-4D97-AF65-F5344CB8AC3E}">
        <p14:creationId xmlns:p14="http://schemas.microsoft.com/office/powerpoint/2010/main" val="2175221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Display things on the serial display.</a:t>
            </a:r>
          </a:p>
          <a:p>
            <a:pPr lvl="1"/>
            <a:r>
              <a:rPr lang="en-US" dirty="0"/>
              <a:t>Drive a motor.</a:t>
            </a:r>
          </a:p>
          <a:p>
            <a:pPr lvl="1"/>
            <a:r>
              <a:rPr lang="en-US" dirty="0"/>
              <a:t>Turn the indicators on and off.</a:t>
            </a:r>
          </a:p>
          <a:p>
            <a:pPr lvl="1"/>
            <a:r>
              <a:rPr lang="en-US" dirty="0"/>
              <a:t>Read values from the pots.</a:t>
            </a:r>
          </a:p>
          <a:p>
            <a:pPr lvl="1"/>
            <a:r>
              <a:rPr lang="en-US" dirty="0"/>
              <a:t>Use the buttons to do something</a:t>
            </a:r>
          </a:p>
          <a:p>
            <a:r>
              <a:rPr lang="en-US" dirty="0"/>
              <a:t>Build a remote-controlled motor</a:t>
            </a:r>
          </a:p>
          <a:p>
            <a:pPr lvl="1"/>
            <a:r>
              <a:rPr lang="en-US" dirty="0"/>
              <a:t>Stand alone red board drives motor.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 work for your </a:t>
            </a:r>
            <a:r>
              <a:rPr lang="en-US" dirty="0" err="1"/>
              <a:t>quadcopter</a:t>
            </a:r>
            <a:r>
              <a:rPr lang="en-US" dirty="0"/>
              <a:t>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17208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363211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305573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9873</TotalTime>
  <Words>1547</Words>
  <Application>Microsoft Macintosh PowerPoint</Application>
  <PresentationFormat>On-screen Show (4:3)</PresentationFormat>
  <Paragraphs>277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Mangal</vt:lpstr>
      <vt:lpstr>Office Theme</vt:lpstr>
      <vt:lpstr>Quadcopters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Controller</vt:lpstr>
      <vt:lpstr>The Hardware You will Build</vt:lpstr>
      <vt:lpstr>The Hardware You Will Build</vt:lpstr>
      <vt:lpstr>The Software You will Build</vt:lpstr>
      <vt:lpstr>Lab 3: Make all Your Hardware Work a.k.a Remote Controlled Motors</vt:lpstr>
      <vt:lpstr>Tasks</vt:lpstr>
      <vt:lpstr>The “Red Board”</vt:lpstr>
      <vt:lpstr>The Test Stand</vt:lpstr>
      <vt:lpstr>The Arduino IDE</vt:lpstr>
      <vt:lpstr>The Inputs and Outputs</vt:lpstr>
      <vt:lpstr>Gimbals</vt:lpstr>
      <vt:lpstr>Controlling the Quadcopter</vt:lpstr>
      <vt:lpstr>The Gimbals</vt:lpstr>
      <vt:lpstr>Anatomy of a Gimbal</vt:lpstr>
      <vt:lpstr>Reading the Gimbals</vt:lpstr>
      <vt:lpstr>Brushed DC Motors</vt:lpstr>
      <vt:lpstr>Brushed Motors</vt:lpstr>
      <vt:lpstr>Construction</vt:lpstr>
      <vt:lpstr>Construction (Rotor)</vt:lpstr>
      <vt:lpstr>Construction (Stator)</vt:lpstr>
      <vt:lpstr>Operation</vt:lpstr>
      <vt:lpstr>Operation</vt:lpstr>
      <vt:lpstr>Operation</vt:lpstr>
      <vt:lpstr>Operation</vt:lpstr>
      <vt:lpstr>Operation</vt:lpstr>
      <vt:lpstr>Flyback</vt:lpstr>
      <vt:lpstr>Control</vt:lpstr>
      <vt:lpstr>Pulse-width Modulation (PWM)</vt:lpstr>
      <vt:lpstr>Selection</vt:lpstr>
      <vt:lpstr>Our Motor Circuits</vt:lpstr>
      <vt:lpstr>PWM in Arduino</vt:lpstr>
      <vt:lpstr>The Serial LCD Display</vt:lpstr>
      <vt:lpstr>Display Text on the Remote</vt:lpstr>
      <vt:lpstr>Other Components</vt:lpstr>
      <vt:lpstr>Status LEDs</vt:lpstr>
      <vt:lpstr>Buttons</vt:lpstr>
      <vt:lpstr>Pots</vt:lpstr>
      <vt:lpstr>Lab Tasks</vt:lpstr>
    </vt:vector>
  </TitlesOfParts>
  <Company>University of California, San Diego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82</cp:revision>
  <dcterms:created xsi:type="dcterms:W3CDTF">2015-03-28T00:55:00Z</dcterms:created>
  <dcterms:modified xsi:type="dcterms:W3CDTF">2018-03-24T07:10:08Z</dcterms:modified>
</cp:coreProperties>
</file>